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0"/>
  </p:notesMasterIdLst>
  <p:sldIdLst>
    <p:sldId id="256" r:id="rId2"/>
    <p:sldId id="1122" r:id="rId3"/>
    <p:sldId id="471" r:id="rId4"/>
    <p:sldId id="1123" r:id="rId5"/>
    <p:sldId id="499" r:id="rId6"/>
    <p:sldId id="1169" r:id="rId7"/>
    <p:sldId id="1170" r:id="rId8"/>
    <p:sldId id="1171" r:id="rId9"/>
    <p:sldId id="1172" r:id="rId10"/>
    <p:sldId id="1173" r:id="rId11"/>
    <p:sldId id="1110" r:id="rId12"/>
    <p:sldId id="1124" r:id="rId13"/>
    <p:sldId id="1162" r:id="rId14"/>
    <p:sldId id="1163" r:id="rId15"/>
    <p:sldId id="584" r:id="rId16"/>
    <p:sldId id="1196" r:id="rId17"/>
    <p:sldId id="1197" r:id="rId18"/>
    <p:sldId id="1200" r:id="rId19"/>
    <p:sldId id="1198" r:id="rId20"/>
    <p:sldId id="872" r:id="rId21"/>
    <p:sldId id="509" r:id="rId22"/>
    <p:sldId id="1126" r:id="rId23"/>
    <p:sldId id="1127" r:id="rId24"/>
    <p:sldId id="1128" r:id="rId25"/>
    <p:sldId id="1129" r:id="rId26"/>
    <p:sldId id="1130" r:id="rId27"/>
    <p:sldId id="572" r:id="rId28"/>
    <p:sldId id="1155" r:id="rId29"/>
    <p:sldId id="551" r:id="rId30"/>
    <p:sldId id="869" r:id="rId31"/>
    <p:sldId id="1025" r:id="rId32"/>
    <p:sldId id="1036" r:id="rId33"/>
    <p:sldId id="591" r:id="rId34"/>
    <p:sldId id="590" r:id="rId35"/>
    <p:sldId id="588" r:id="rId36"/>
    <p:sldId id="589" r:id="rId37"/>
    <p:sldId id="1132" r:id="rId38"/>
    <p:sldId id="1133" r:id="rId39"/>
    <p:sldId id="1093" r:id="rId40"/>
    <p:sldId id="1102" r:id="rId41"/>
    <p:sldId id="1113" r:id="rId42"/>
    <p:sldId id="1114" r:id="rId43"/>
    <p:sldId id="1165" r:id="rId44"/>
    <p:sldId id="1166" r:id="rId45"/>
    <p:sldId id="1167" r:id="rId46"/>
    <p:sldId id="1011" r:id="rId47"/>
    <p:sldId id="733" r:id="rId48"/>
    <p:sldId id="1015" r:id="rId49"/>
    <p:sldId id="1016" r:id="rId50"/>
    <p:sldId id="1017" r:id="rId51"/>
    <p:sldId id="1018" r:id="rId52"/>
    <p:sldId id="736" r:id="rId53"/>
    <p:sldId id="738" r:id="rId54"/>
    <p:sldId id="746" r:id="rId55"/>
    <p:sldId id="734" r:id="rId56"/>
    <p:sldId id="1174" r:id="rId57"/>
    <p:sldId id="1175" r:id="rId58"/>
    <p:sldId id="550" r:id="rId5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123"/>
            <p14:sldId id="499"/>
            <p14:sldId id="1169"/>
            <p14:sldId id="1170"/>
            <p14:sldId id="1171"/>
            <p14:sldId id="1172"/>
            <p14:sldId id="1173"/>
            <p14:sldId id="1110"/>
            <p14:sldId id="1124"/>
            <p14:sldId id="1162"/>
            <p14:sldId id="1163"/>
            <p14:sldId id="584"/>
            <p14:sldId id="1196"/>
            <p14:sldId id="1197"/>
            <p14:sldId id="1200"/>
            <p14:sldId id="1198"/>
            <p14:sldId id="872"/>
            <p14:sldId id="509"/>
            <p14:sldId id="1126"/>
            <p14:sldId id="1127"/>
            <p14:sldId id="1128"/>
            <p14:sldId id="1129"/>
            <p14:sldId id="1130"/>
            <p14:sldId id="572"/>
            <p14:sldId id="1155"/>
            <p14:sldId id="551"/>
            <p14:sldId id="869"/>
            <p14:sldId id="1025"/>
            <p14:sldId id="1036"/>
            <p14:sldId id="591"/>
            <p14:sldId id="590"/>
            <p14:sldId id="588"/>
            <p14:sldId id="589"/>
            <p14:sldId id="1132"/>
            <p14:sldId id="1133"/>
            <p14:sldId id="1093"/>
            <p14:sldId id="1102"/>
            <p14:sldId id="1113"/>
            <p14:sldId id="1114"/>
            <p14:sldId id="1165"/>
            <p14:sldId id="1166"/>
            <p14:sldId id="1167"/>
            <p14:sldId id="1011"/>
            <p14:sldId id="733"/>
            <p14:sldId id="1015"/>
            <p14:sldId id="1016"/>
            <p14:sldId id="1017"/>
            <p14:sldId id="1018"/>
            <p14:sldId id="736"/>
            <p14:sldId id="738"/>
            <p14:sldId id="746"/>
            <p14:sldId id="734"/>
            <p14:sldId id="1174"/>
            <p14:sldId id="1175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B58900"/>
    <a:srgbClr val="41719C"/>
    <a:srgbClr val="9E60B8"/>
    <a:srgbClr val="025249"/>
    <a:srgbClr val="D4EBE9"/>
    <a:srgbClr val="5697D5"/>
    <a:srgbClr val="57B98F"/>
    <a:srgbClr val="EB544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93"/>
    <p:restoredTop sz="96853" autoAdjust="0"/>
  </p:normalViewPr>
  <p:slideViewPr>
    <p:cSldViewPr snapToGrid="0" snapToObjects="1">
      <p:cViewPr varScale="1">
        <p:scale>
          <a:sx n="171" d="100"/>
          <a:sy n="171" d="100"/>
        </p:scale>
        <p:origin x="71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1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21.03.23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3/21/23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spring.io/projects/spring-graphql" TargetMode="Externa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3177442" y="1632140"/>
            <a:ext cx="653425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für </a:t>
            </a:r>
            <a:r>
              <a:rPr lang="de-DE" sz="4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Java </a:t>
            </a:r>
          </a:p>
          <a:p>
            <a:r>
              <a:rPr lang="de-DE" sz="4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     </a:t>
            </a:r>
            <a:r>
              <a:rPr lang="de-DE" sz="40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Anwendungen</a:t>
            </a:r>
            <a:r>
              <a:rPr lang="de-DE" sz="4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endParaRPr lang="de-DE" sz="40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JUG Augsburg | 21. März 2023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773130" y="2955579"/>
            <a:ext cx="543259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28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Eine praktische Einführung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2933801" y="3848520"/>
            <a:ext cx="5735721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/jug-augsburg-2023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2438763" y="679768"/>
            <a:ext cx="534478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94678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2121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1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fertiges Produkt</a:t>
            </a: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18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Auch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erzeugt die API nicht auf „magische“ Weise selbst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und API-Zugriffe sind typsicher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Sehr gutes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Tooling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vorhanden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Viel aus einer Hand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2040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385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578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7141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 möglich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1395523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A724F2B-E00E-464C-9B4B-83A7D36B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FF5C9D-8F61-D640-9991-47F91AEF2908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7124700" cy="3995737"/>
          </a:xfrm>
        </p:spPr>
        <p:txBody>
          <a:bodyPr/>
          <a:lstStyle/>
          <a:p>
            <a:pPr marL="0" indent="0" algn="ctr">
              <a:buNone/>
            </a:pPr>
            <a:r>
              <a:rPr lang="de-DE" dirty="0"/>
              <a:t>Die GraphQL Query Sprache</a:t>
            </a:r>
          </a:p>
        </p:txBody>
      </p:sp>
    </p:spTree>
    <p:extLst>
      <p:ext uri="{BB962C8B-B14F-4D97-AF65-F5344CB8AC3E}">
        <p14:creationId xmlns:p14="http://schemas.microsoft.com/office/powerpoint/2010/main" val="439297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8613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78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11270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sz="1151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sz="1151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15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265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5957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151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 ist ein String, kein JSON!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068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621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definiert Events (mit Feldern), aus denen der Client auswählt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622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7914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58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„Normaler“ HTTP Endpunkt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üblicherweise per POST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einzelner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Endpunkt, z.B. </a:t>
            </a:r>
            <a:r>
              <a:rPr lang="de-DE" sz="18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HTTP Verben spielen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Der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-Endpunkt kann parallel zu anderen Endpunkten bestehen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REST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kann problemlos gemischt werden </a:t>
            </a: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Wie die Anbindung aussieht hängt vom Framework und Umgebung (Spring / JEE) ab</a:t>
            </a: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Teil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 muss in einem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Eine GraphQL API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mit einem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legt fest, welche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Nur Anfragen und Ergebnisse, die Schema-konform sind werden ausgeführt bzw. zurückgegeben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447009" y="4189887"/>
            <a:ext cx="8952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21086" y="4702764"/>
            <a:ext cx="1138619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18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18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09098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7160315" cy="5055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GraphQL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https://spring.io/projects/spring-graphql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“Offizielle" Spring Lösung für GraphQL in Spring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Verbindet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Spring Boot (Konzepten)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Stellt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über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WebMVC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oder Spring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WebFlux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 Verfügung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Spring-Features in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-Schicht wie gewohnt nutzbar 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Enthalten in Spring Boot 2.7 (aktuell RC1)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517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285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(@Argument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96CD50D-EDF5-5443-8E16-7D96DC210DF1}"/>
              </a:ext>
            </a:extLst>
          </p:cNvPr>
          <p:cNvSpPr/>
          <p:nvPr/>
        </p:nvSpPr>
        <p:spPr>
          <a:xfrm>
            <a:off x="3667540" y="2575603"/>
            <a:ext cx="3084499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Mapping auf das Schema mit Namenskonventionen</a:t>
            </a:r>
            <a:endParaRPr lang="de-DE" sz="1050" dirty="0"/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47B1FC02-D09A-184D-A7E9-BE1A324A20ED}"/>
              </a:ext>
            </a:extLst>
          </p:cNvPr>
          <p:cNvCxnSpPr>
            <a:cxnSpLocks/>
          </p:cNvCxnSpPr>
          <p:nvPr/>
        </p:nvCxnSpPr>
        <p:spPr>
          <a:xfrm flipH="1">
            <a:off x="3361912" y="2691020"/>
            <a:ext cx="283265" cy="15902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86E5AC19-BDEF-3342-9024-B62CA8C8AC2E}"/>
              </a:ext>
            </a:extLst>
          </p:cNvPr>
          <p:cNvCxnSpPr>
            <a:cxnSpLocks/>
          </p:cNvCxnSpPr>
          <p:nvPr/>
        </p:nvCxnSpPr>
        <p:spPr>
          <a:xfrm flipH="1">
            <a:off x="3175553" y="2815949"/>
            <a:ext cx="2090944" cy="7899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7422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ACB7AE8-F695-FD47-9E8C-27AE621D4CAA}"/>
              </a:ext>
            </a:extLst>
          </p:cNvPr>
          <p:cNvCxnSpPr>
            <a:cxnSpLocks/>
          </p:cNvCxnSpPr>
          <p:nvPr/>
        </p:nvCxnSpPr>
        <p:spPr>
          <a:xfrm flipH="1">
            <a:off x="4912416" y="337682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hteck 18">
            <a:extLst>
              <a:ext uri="{FF2B5EF4-FFF2-40B4-BE49-F238E27FC236}">
                <a16:creationId xmlns:a16="http://schemas.microsoft.com/office/drawing/2014/main" id="{3575AC20-895F-8F42-860D-888DA74A3005}"/>
              </a:ext>
            </a:extLst>
          </p:cNvPr>
          <p:cNvSpPr/>
          <p:nvPr/>
        </p:nvSpPr>
        <p:spPr>
          <a:xfrm>
            <a:off x="5695710" y="3235187"/>
            <a:ext cx="2226892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 via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5290484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</a:rPr>
              <a:t>Annotated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 Controllers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Annotation-basiertes Programmiermodell, ähnlich wie in REST Controllern von Spring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4" y="1840753"/>
            <a:ext cx="5045528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</a:t>
            </a:r>
            <a:r>
              <a:rPr lang="de-DE" sz="1050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shopRepository.findShopsSellingBeer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4062620" y="4181890"/>
            <a:ext cx="708163" cy="229061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845914" y="4040257"/>
            <a:ext cx="2441694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Eltern-Element als Methoden Parameter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10494090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5"/>
            <a:ext cx="6949698" cy="1790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Performance-Optimierung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Handler-Funktionen können asynchron sein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4D278963-ADB3-EB4A-9B18-40DCF8F04C42}"/>
              </a:ext>
            </a:extLst>
          </p:cNvPr>
          <p:cNvSpPr/>
          <p:nvPr/>
        </p:nvSpPr>
        <p:spPr>
          <a:xfrm>
            <a:off x="1273863" y="1840752"/>
            <a:ext cx="580776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(...)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Mono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(Rating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SchemaMapping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CompletableFuture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Float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averageRating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ratingService.calculateAvgRating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beer.getRatings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312E2BD3-7F60-C546-95A3-8BBCEFC6DCCC}"/>
              </a:ext>
            </a:extLst>
          </p:cNvPr>
          <p:cNvCxnSpPr>
            <a:cxnSpLocks/>
          </p:cNvCxnSpPr>
          <p:nvPr/>
        </p:nvCxnSpPr>
        <p:spPr>
          <a:xfrm flipH="1">
            <a:off x="2815206" y="2597966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hteck 23">
            <a:extLst>
              <a:ext uri="{FF2B5EF4-FFF2-40B4-BE49-F238E27FC236}">
                <a16:creationId xmlns:a16="http://schemas.microsoft.com/office/drawing/2014/main" id="{11094034-6C93-474C-A10C-626DA1891417}"/>
              </a:ext>
            </a:extLst>
          </p:cNvPr>
          <p:cNvSpPr/>
          <p:nvPr/>
        </p:nvSpPr>
        <p:spPr>
          <a:xfrm>
            <a:off x="4572001" y="2456333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Reaktiver Zugriff auf Micro-Service per HTTP</a:t>
            </a:r>
            <a:endParaRPr lang="de-DE" sz="1050" dirty="0"/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6C51CE96-89A8-21DF-6606-5081D5982FA3}"/>
              </a:ext>
            </a:extLst>
          </p:cNvPr>
          <p:cNvCxnSpPr>
            <a:cxnSpLocks/>
          </p:cNvCxnSpPr>
          <p:nvPr/>
        </p:nvCxnSpPr>
        <p:spPr>
          <a:xfrm flipH="1">
            <a:off x="3054388" y="3380131"/>
            <a:ext cx="1681663" cy="157732"/>
          </a:xfrm>
          <a:prstGeom prst="line">
            <a:avLst/>
          </a:prstGeom>
          <a:ln w="6350"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4DB841D0-F42A-2188-49D8-2B93E0CEA1CD}"/>
              </a:ext>
            </a:extLst>
          </p:cNvPr>
          <p:cNvSpPr/>
          <p:nvPr/>
        </p:nvSpPr>
        <p:spPr>
          <a:xfrm>
            <a:off x="4811182" y="3238499"/>
            <a:ext cx="31481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Beispiel: Zugriff auf asynchronen Spring-Service (@</a:t>
            </a:r>
            <a:r>
              <a:rPr lang="de-DE" sz="1050" dirty="0" err="1">
                <a:solidFill>
                  <a:srgbClr val="025249"/>
                </a:solidFill>
                <a:latin typeface="Source Sans Pro" charset="0"/>
              </a:rPr>
              <a:t>Async</a:t>
            </a:r>
            <a:r>
              <a:rPr lang="de-DE" sz="1050" dirty="0">
                <a:solidFill>
                  <a:srgbClr val="025249"/>
                </a:solidFill>
                <a:latin typeface="Source Sans Pro" charset="0"/>
              </a:rPr>
              <a:t>)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27919324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6216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5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über "normale" Spring Endpunkte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Integration mit Spring Security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HTTP-Endpunkt absichern und/oder einzelne Handler-Funktionen und/oder Domain-Schicht (ähnlich wie bei REST)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258955" y="2597966"/>
            <a:ext cx="5045528" cy="2192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PreAuthorize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hasRole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('EDITOR')")</a:t>
            </a: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@Argument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516530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1009650" y="776616"/>
            <a:ext cx="6949698" cy="2067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</a:rPr>
              <a:t>Validation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können mit Bean Validation validiert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5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für Größen- oder Längenbeschränkungen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5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DB6AA8-661D-6C43-2DA2-EA821CE25E1F}"/>
              </a:ext>
            </a:extLst>
          </p:cNvPr>
          <p:cNvSpPr/>
          <p:nvPr/>
        </p:nvSpPr>
        <p:spPr>
          <a:xfrm>
            <a:off x="1184652" y="1897257"/>
            <a:ext cx="5949400" cy="3162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record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@Size(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max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=128)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@Max(5)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}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050" b="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@Controller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BeerQueryController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 ... }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@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MutationMapping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@Valid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@Argument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ratingService.createRating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665418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Was gibt es bei der Ausführung dieses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ein Problem?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8651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393404" y="1896817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810332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DB-Aufruf)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Ratings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 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566298" y="2108530"/>
            <a:ext cx="650929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43479138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92D234AF-D5FA-D443-9FEB-D6701CB5DC00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78791332-20E6-1541-8293-254C2E4E914E}"/>
              </a:ext>
            </a:extLst>
          </p:cNvPr>
          <p:cNvSpPr/>
          <p:nvPr/>
        </p:nvSpPr>
        <p:spPr>
          <a:xfrm>
            <a:off x="6080786" y="4740644"/>
            <a:ext cx="100533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Remote-Call!</a:t>
            </a:r>
          </a:p>
        </p:txBody>
      </p: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881F437D-13C5-F14E-AC67-70FF37F573BE}"/>
              </a:ext>
            </a:extLst>
          </p:cNvPr>
          <p:cNvCxnSpPr>
            <a:cxnSpLocks/>
          </p:cNvCxnSpPr>
          <p:nvPr/>
        </p:nvCxnSpPr>
        <p:spPr>
          <a:xfrm flipH="1" flipV="1">
            <a:off x="5933590" y="4585996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6713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Zugriff auf (Remote-)Services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</a:rPr>
              <a:t>ein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Aufruf)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User 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pro Rating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 zum Remote-Service)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Am Beer hängen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-Ratings (werden im selben SQL-Query aus der DB als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Join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mitgeladen)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13125057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1850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kommen ursprünglich aus der JavaScript-Implementierung</a:t>
            </a: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Aufrufe zusammenfassen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Ergebnisse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 ausgeführt werden</a:t>
            </a:r>
          </a:p>
        </p:txBody>
      </p:sp>
    </p:spTree>
    <p:extLst>
      <p:ext uri="{BB962C8B-B14F-4D97-AF65-F5344CB8AC3E}">
        <p14:creationId xmlns:p14="http://schemas.microsoft.com/office/powerpoint/2010/main" val="277299329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</p:spTree>
    <p:extLst>
      <p:ext uri="{BB962C8B-B14F-4D97-AF65-F5344CB8AC3E}">
        <p14:creationId xmlns:p14="http://schemas.microsoft.com/office/powerpoint/2010/main" val="14294271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835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Beer zurück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(unverändert)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 Ermitteln der Daten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 den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verzögert das eigentliche Laden der Daten so lange wie möglich.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269125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Sammelt alle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-Aufrufe ein und führt erst dann den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aus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89680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Optimieren und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Cachen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Zugriffen mit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</a:t>
            </a:r>
            <a:r>
              <a:rPr lang="de-DE" sz="1523" dirty="0" err="1">
                <a:solidFill>
                  <a:srgbClr val="D4EBE9"/>
                </a:solidFill>
              </a:rPr>
              <a:t>graphql</a:t>
            </a:r>
            <a:r>
              <a:rPr lang="de-DE" sz="1523" dirty="0">
                <a:solidFill>
                  <a:srgbClr val="D4EBE9"/>
                </a:solidFill>
              </a:rPr>
              <a:t>-java)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eigentlichen Daten werden dann gesammelt in einem </a:t>
            </a:r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geladen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07D4CEB1-7BB4-864E-B031-F8D46E0A2FDB}"/>
              </a:ext>
            </a:extLst>
          </p:cNvPr>
          <p:cNvSpPr/>
          <p:nvPr/>
        </p:nvSpPr>
        <p:spPr>
          <a:xfrm>
            <a:off x="2528050" y="4149882"/>
            <a:ext cx="3631122" cy="502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aufgerufen mit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aus einer </a:t>
            </a:r>
            <a:r>
              <a:rPr lang="de-DE" sz="1151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15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15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</p:txBody>
      </p:sp>
    </p:spTree>
    <p:extLst>
      <p:ext uri="{BB962C8B-B14F-4D97-AF65-F5344CB8AC3E}">
        <p14:creationId xmlns:p14="http://schemas.microsoft.com/office/powerpoint/2010/main" val="8775397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Spring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GraphQL bietet Unterstützung für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-1" y="0"/>
            <a:ext cx="9143999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520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kann als Parameter in einer Mapping-Funktion angegeben werden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muss dann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CompletableFuture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@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SchemaMapping</a:t>
            </a:r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dataloader.load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66245464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Registrieren des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A0217EB-9C9F-C740-B3B5-2141B2A21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18119E4-105B-A044-8EE3-23D0258AE3EA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r>
              <a:rPr lang="de-DE" sz="1523" dirty="0">
                <a:solidFill>
                  <a:srgbClr val="D4EBE9"/>
                </a:solidFill>
              </a:rPr>
              <a:t> (Spring </a:t>
            </a:r>
            <a:r>
              <a:rPr lang="de-DE" sz="1523" dirty="0" err="1">
                <a:solidFill>
                  <a:srgbClr val="D4EBE9"/>
                </a:solidFill>
              </a:rPr>
              <a:t>for</a:t>
            </a:r>
            <a:r>
              <a:rPr lang="de-DE" sz="1523" dirty="0">
                <a:solidFill>
                  <a:srgbClr val="D4EBE9"/>
                </a:solidFill>
              </a:rPr>
              <a:t> GraphQL)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4066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mit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Spring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registriert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Instanz der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BatchLoaderRegistry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steht als Bean zur Verfügung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Registriert wird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ein "Typ-Pair", das aus dem Typen eines Keys (z.B. String) und dem Typen des zugehörigen Objektes besteht (z.B. User)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-Instanz muss ein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Flux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oder Mono&lt;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&gt;-Objekt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MappedBatchLoader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zurückliefern)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BeerAdvisorController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BatchLoaderRegistry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registry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forTypePair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.class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.</a:t>
            </a:r>
            <a:r>
              <a:rPr lang="de-DE" sz="900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registerBatchLoader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(List&lt;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String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BatchLoaderEnvironment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-&gt; {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log.info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Users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{}",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Flux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userService.findUsersWithIds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}</a:t>
            </a:r>
            <a:b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// ...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370577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646514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/jug-augsburg-2023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Kontakt: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3062</Words>
  <Application>Microsoft Macintosh PowerPoint</Application>
  <PresentationFormat>Bildschirmpräsentation (16:9)</PresentationFormat>
  <Paragraphs>624</Paragraphs>
  <Slides>58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58</vt:i4>
      </vt:variant>
    </vt:vector>
  </HeadingPairs>
  <TitlesOfParts>
    <vt:vector size="71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JUG Augsburg | 21. März 2023 | @nilshartmann</vt:lpstr>
      <vt:lpstr>https://nilshartmann.net</vt:lpstr>
      <vt:lpstr>PowerPoint-Präsentation</vt:lpstr>
      <vt:lpstr>PowerPoint-Präsentation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GraphQL</vt:lpstr>
      <vt:lpstr>GraphQL APIs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PowerPoint-Präsentation</vt:lpstr>
      <vt:lpstr>Runtime (AKA: Your application)</vt:lpstr>
      <vt:lpstr>GraphQL APIs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spring for graphql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1207</cp:revision>
  <cp:lastPrinted>2019-09-03T13:49:24Z</cp:lastPrinted>
  <dcterms:created xsi:type="dcterms:W3CDTF">2016-03-28T15:59:53Z</dcterms:created>
  <dcterms:modified xsi:type="dcterms:W3CDTF">2023-03-21T07:09:07Z</dcterms:modified>
</cp:coreProperties>
</file>